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notesMasterIdLst>
    <p:notesMasterId r:id="rId7"/>
  </p:notesMasterIdLst>
  <p:sldIdLst>
    <p:sldId id="256" r:id="rId2"/>
    <p:sldId id="257" r:id="rId3"/>
    <p:sldId id="260" r:id="rId4"/>
    <p:sldId id="258" r:id="rId5"/>
    <p:sldId id="259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77"/>
    <p:restoredTop sz="84898"/>
  </p:normalViewPr>
  <p:slideViewPr>
    <p:cSldViewPr snapToGrid="0">
      <p:cViewPr varScale="1">
        <p:scale>
          <a:sx n="138" d="100"/>
          <a:sy n="138" d="100"/>
        </p:scale>
        <p:origin x="184" y="36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45F5BA-D0D2-4C4F-8A2F-215782E82D54}" type="datetimeFigureOut">
              <a:rPr lang="en-US" smtClean="0"/>
              <a:t>10/30/23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05D510-BDCF-6E4E-BC1E-C47B82B15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7160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>
                <a:solidFill>
                  <a:srgbClr val="FB00FF"/>
                </a:solidFill>
                <a:effectLst/>
                <a:latin typeface="Monaco" pitchFamily="2" charset="77"/>
              </a:rPr>
              <a:t>print_fasta</a:t>
            </a:r>
            <a:r>
              <a:rPr lang="en-US" dirty="0">
                <a:solidFill>
                  <a:srgbClr val="FB00FF"/>
                </a:solidFill>
                <a:effectLst/>
                <a:latin typeface="Monaco" pitchFamily="2" charset="77"/>
              </a:rPr>
              <a:t>"</a:t>
            </a:r>
            <a:r>
              <a:rPr lang="en-US" dirty="0">
                <a:solidFill>
                  <a:srgbClr val="F2F2F2"/>
                </a:solidFill>
                <a:effectLst/>
                <a:latin typeface="Monaco" pitchFamily="2" charset="77"/>
              </a:rPr>
              <a:t>, </a:t>
            </a:r>
            <a:r>
              <a:rPr lang="en-US" dirty="0">
                <a:solidFill>
                  <a:srgbClr val="FB00FF"/>
                </a:solidFill>
                <a:effectLst/>
                <a:latin typeface="Monaco" pitchFamily="2" charset="77"/>
              </a:rPr>
              <a:t>"</a:t>
            </a:r>
            <a:r>
              <a:rPr lang="en-US" dirty="0" err="1">
                <a:solidFill>
                  <a:srgbClr val="FB00FF"/>
                </a:solidFill>
                <a:effectLst/>
                <a:latin typeface="Monaco" pitchFamily="2" charset="77"/>
              </a:rPr>
              <a:t>all_CDs</a:t>
            </a:r>
            <a:r>
              <a:rPr lang="en-US" dirty="0">
                <a:solidFill>
                  <a:srgbClr val="FB00FF"/>
                </a:solidFill>
                <a:effectLst/>
                <a:latin typeface="Monaco" pitchFamily="2" charset="77"/>
              </a:rPr>
              <a:t>"</a:t>
            </a:r>
            <a:r>
              <a:rPr lang="en-US" dirty="0">
                <a:solidFill>
                  <a:srgbClr val="F2F2F2"/>
                </a:solidFill>
                <a:effectLst/>
                <a:latin typeface="Monaco" pitchFamily="2" charset="77"/>
              </a:rPr>
              <a:t>, </a:t>
            </a:r>
            <a:r>
              <a:rPr lang="en-US" dirty="0">
                <a:solidFill>
                  <a:srgbClr val="FB00FF"/>
                </a:solidFill>
                <a:effectLst/>
                <a:latin typeface="Monaco" pitchFamily="2" charset="77"/>
              </a:rPr>
              <a:t>"</a:t>
            </a:r>
            <a:r>
              <a:rPr lang="en-US" dirty="0" err="1">
                <a:solidFill>
                  <a:srgbClr val="FB00FF"/>
                </a:solidFill>
                <a:effectLst/>
                <a:latin typeface="Monaco" pitchFamily="2" charset="77"/>
              </a:rPr>
              <a:t>longest_peptide</a:t>
            </a:r>
            <a:r>
              <a:rPr lang="en-US" dirty="0">
                <a:solidFill>
                  <a:srgbClr val="FB00FF"/>
                </a:solidFill>
                <a:effectLst/>
                <a:latin typeface="Monaco" pitchFamily="2" charset="77"/>
              </a:rPr>
              <a:t>"</a:t>
            </a:r>
            <a:r>
              <a:rPr lang="en-US" dirty="0">
                <a:solidFill>
                  <a:srgbClr val="F2F2F2"/>
                </a:solidFill>
                <a:effectLst/>
                <a:latin typeface="Monaco" pitchFamily="2" charset="77"/>
              </a:rPr>
              <a:t>, </a:t>
            </a:r>
            <a:r>
              <a:rPr lang="en-US" dirty="0">
                <a:solidFill>
                  <a:srgbClr val="FB00FF"/>
                </a:solidFill>
                <a:effectLst/>
                <a:latin typeface="Monaco" pitchFamily="2" charset="77"/>
              </a:rPr>
              <a:t>"logo"</a:t>
            </a:r>
            <a:r>
              <a:rPr lang="en-US" dirty="0">
                <a:solidFill>
                  <a:srgbClr val="F2F2F2"/>
                </a:solidFill>
                <a:effectLst/>
                <a:latin typeface="Monaco" pitchFamily="2" charset="77"/>
              </a:rPr>
              <a:t>, </a:t>
            </a:r>
            <a:r>
              <a:rPr lang="en-US" dirty="0">
                <a:solidFill>
                  <a:srgbClr val="FB00FF"/>
                </a:solidFill>
                <a:effectLst/>
                <a:latin typeface="Monaco" pitchFamily="2" charset="77"/>
              </a:rPr>
              <a:t>"</a:t>
            </a:r>
            <a:r>
              <a:rPr lang="en-US" dirty="0" err="1">
                <a:solidFill>
                  <a:srgbClr val="FB00FF"/>
                </a:solidFill>
                <a:effectLst/>
                <a:latin typeface="Monaco" pitchFamily="2" charset="77"/>
              </a:rPr>
              <a:t>seq_ids</a:t>
            </a:r>
            <a:r>
              <a:rPr lang="en-US" dirty="0">
                <a:solidFill>
                  <a:srgbClr val="FB00FF"/>
                </a:solidFill>
                <a:effectLst/>
                <a:latin typeface="Monaco" pitchFamily="2" charset="77"/>
              </a:rPr>
              <a:t>"</a:t>
            </a:r>
            <a:r>
              <a:rPr lang="en-US" dirty="0">
                <a:solidFill>
                  <a:srgbClr val="F2F2F2"/>
                </a:solidFill>
                <a:effectLst/>
                <a:latin typeface="Monaco" pitchFamily="2" charset="77"/>
              </a:rPr>
              <a:t>, </a:t>
            </a:r>
            <a:r>
              <a:rPr lang="en-US" dirty="0">
                <a:solidFill>
                  <a:srgbClr val="FB00FF"/>
                </a:solidFill>
                <a:effectLst/>
                <a:latin typeface="Monaco" pitchFamily="2" charset="77"/>
              </a:rPr>
              <a:t>"</a:t>
            </a:r>
            <a:r>
              <a:rPr lang="en-US" dirty="0" err="1">
                <a:solidFill>
                  <a:srgbClr val="FB00FF"/>
                </a:solidFill>
                <a:effectLst/>
                <a:latin typeface="Monaco" pitchFamily="2" charset="77"/>
              </a:rPr>
              <a:t>split_dict</a:t>
            </a:r>
            <a:r>
              <a:rPr lang="en-US" dirty="0">
                <a:solidFill>
                  <a:srgbClr val="FB00FF"/>
                </a:solidFill>
                <a:effectLst/>
                <a:latin typeface="Monaco" pitchFamily="2" charset="77"/>
              </a:rPr>
              <a:t>"</a:t>
            </a:r>
            <a:r>
              <a:rPr lang="en-US" dirty="0">
                <a:solidFill>
                  <a:srgbClr val="F2F2F2"/>
                </a:solidFill>
                <a:effectLst/>
                <a:latin typeface="Monaco" pitchFamily="2" charset="77"/>
              </a:rPr>
              <a:t>, </a:t>
            </a:r>
            <a:r>
              <a:rPr lang="en-US" dirty="0">
                <a:solidFill>
                  <a:srgbClr val="FB00FF"/>
                </a:solidFill>
                <a:effectLst/>
                <a:latin typeface="Monaco" pitchFamily="2" charset="77"/>
              </a:rPr>
              <a:t>"split"</a:t>
            </a:r>
            <a:r>
              <a:rPr lang="en-US" dirty="0">
                <a:solidFill>
                  <a:srgbClr val="F2F2F2"/>
                </a:solidFill>
                <a:effectLst/>
                <a:latin typeface="Monaco" pitchFamily="2" charset="77"/>
              </a:rPr>
              <a:t>, </a:t>
            </a:r>
            <a:r>
              <a:rPr lang="en-US" dirty="0">
                <a:solidFill>
                  <a:srgbClr val="FB00FF"/>
                </a:solidFill>
                <a:effectLst/>
                <a:latin typeface="Monaco" pitchFamily="2" charset="77"/>
              </a:rPr>
              <a:t>"composition</a:t>
            </a:r>
            <a:r>
              <a:rPr lang="en-US" dirty="0">
                <a:solidFill>
                  <a:srgbClr val="E8EB14"/>
                </a:solidFill>
                <a:effectLst/>
                <a:latin typeface="Monaco" pitchFamily="2" charset="77"/>
              </a:rPr>
              <a:t>    </a:t>
            </a:r>
            <a:r>
              <a:rPr lang="en-US" dirty="0">
                <a:solidFill>
                  <a:srgbClr val="FB00FF"/>
                </a:solidFill>
                <a:effectLst/>
                <a:latin typeface="Monaco" pitchFamily="2" charset="77"/>
              </a:rPr>
              <a:t>"</a:t>
            </a:r>
            <a:r>
              <a:rPr lang="en-US" dirty="0">
                <a:solidFill>
                  <a:srgbClr val="F2F2F2"/>
                </a:solidFill>
                <a:effectLst/>
                <a:latin typeface="Monaco" pitchFamily="2" charset="77"/>
              </a:rPr>
              <a:t>, </a:t>
            </a:r>
            <a:r>
              <a:rPr lang="en-US" dirty="0">
                <a:solidFill>
                  <a:srgbClr val="FB00FF"/>
                </a:solidFill>
                <a:effectLst/>
                <a:latin typeface="Monaco" pitchFamily="2" charset="77"/>
              </a:rPr>
              <a:t>"art"</a:t>
            </a:r>
            <a:r>
              <a:rPr lang="en-US" dirty="0">
                <a:solidFill>
                  <a:srgbClr val="F2F2F2"/>
                </a:solidFill>
                <a:effectLst/>
                <a:latin typeface="Monaco" pitchFamily="2" charset="77"/>
              </a:rPr>
              <a:t>, </a:t>
            </a:r>
            <a:r>
              <a:rPr lang="en-US" dirty="0">
                <a:solidFill>
                  <a:srgbClr val="FB00FF"/>
                </a:solidFill>
                <a:effectLst/>
                <a:latin typeface="Monaco" pitchFamily="2" charset="77"/>
              </a:rPr>
              <a:t>"</a:t>
            </a:r>
            <a:r>
              <a:rPr lang="en-US" dirty="0" err="1">
                <a:solidFill>
                  <a:srgbClr val="FB00FF"/>
                </a:solidFill>
                <a:effectLst/>
                <a:latin typeface="Monaco" pitchFamily="2" charset="77"/>
              </a:rPr>
              <a:t>six_frames</a:t>
            </a:r>
            <a:r>
              <a:rPr lang="en-US" dirty="0">
                <a:solidFill>
                  <a:srgbClr val="FB00FF"/>
                </a:solidFill>
                <a:effectLst/>
                <a:latin typeface="Monaco" pitchFamily="2" charset="77"/>
              </a:rPr>
              <a:t>"</a:t>
            </a:r>
            <a:r>
              <a:rPr lang="en-US" dirty="0">
                <a:solidFill>
                  <a:srgbClr val="F2F2F2"/>
                </a:solidFill>
                <a:effectLst/>
                <a:latin typeface="Monaco" pitchFamily="2" charset="77"/>
              </a:rPr>
              <a:t>, </a:t>
            </a:r>
            <a:r>
              <a:rPr lang="en-US" dirty="0">
                <a:solidFill>
                  <a:srgbClr val="FB00FF"/>
                </a:solidFill>
                <a:effectLst/>
                <a:latin typeface="Monaco" pitchFamily="2" charset="77"/>
              </a:rPr>
              <a:t>"</a:t>
            </a:r>
            <a:r>
              <a:rPr lang="en-US" dirty="0" err="1">
                <a:solidFill>
                  <a:srgbClr val="FB00FF"/>
                </a:solidFill>
                <a:effectLst/>
                <a:latin typeface="Monaco" pitchFamily="2" charset="77"/>
              </a:rPr>
              <a:t>length_bar</a:t>
            </a:r>
            <a:r>
              <a:rPr lang="en-US" dirty="0">
                <a:solidFill>
                  <a:srgbClr val="FB00FF"/>
                </a:solidFill>
                <a:effectLst/>
                <a:latin typeface="Monaco" pitchFamily="2" charset="77"/>
              </a:rPr>
              <a:t>"</a:t>
            </a:r>
            <a:r>
              <a:rPr lang="en-US" dirty="0">
                <a:solidFill>
                  <a:srgbClr val="F2F2F2"/>
                </a:solidFill>
                <a:effectLst/>
                <a:latin typeface="Monaco" pitchFamily="2" charset="77"/>
              </a:rPr>
              <a:t>, </a:t>
            </a:r>
            <a:r>
              <a:rPr lang="en-US" dirty="0">
                <a:solidFill>
                  <a:srgbClr val="FB00FF"/>
                </a:solidFill>
                <a:effectLst/>
                <a:latin typeface="Monaco" pitchFamily="2" charset="77"/>
              </a:rPr>
              <a:t>"stats"</a:t>
            </a:r>
            <a:r>
              <a:rPr lang="en-US" dirty="0">
                <a:solidFill>
                  <a:srgbClr val="F2F2F2"/>
                </a:solidFill>
                <a:effectLst/>
                <a:latin typeface="Monaco" pitchFamily="2" charset="77"/>
              </a:rPr>
              <a:t>, </a:t>
            </a:r>
            <a:r>
              <a:rPr lang="en-US" dirty="0">
                <a:solidFill>
                  <a:srgbClr val="FB00FF"/>
                </a:solidFill>
                <a:effectLst/>
                <a:latin typeface="Monaco" pitchFamily="2" charset="77"/>
              </a:rPr>
              <a:t>"</a:t>
            </a:r>
            <a:r>
              <a:rPr lang="en-US" dirty="0" err="1">
                <a:solidFill>
                  <a:srgbClr val="FB00FF"/>
                </a:solidFill>
                <a:effectLst/>
                <a:latin typeface="Monaco" pitchFamily="2" charset="77"/>
              </a:rPr>
              <a:t>revcomp</a:t>
            </a:r>
            <a:r>
              <a:rPr lang="en-US" dirty="0">
                <a:solidFill>
                  <a:srgbClr val="FB00FF"/>
                </a:solidFill>
                <a:effectLst/>
                <a:latin typeface="Monaco" pitchFamily="2" charset="77"/>
              </a:rPr>
              <a:t>"</a:t>
            </a:r>
            <a:r>
              <a:rPr lang="en-US" dirty="0">
                <a:solidFill>
                  <a:srgbClr val="F2F2F2"/>
                </a:solidFill>
                <a:effectLst/>
                <a:latin typeface="Monaco" pitchFamily="2" charset="77"/>
              </a:rPr>
              <a:t>, </a:t>
            </a:r>
            <a:r>
              <a:rPr lang="en-US" dirty="0">
                <a:solidFill>
                  <a:srgbClr val="FB00FF"/>
                </a:solidFill>
                <a:effectLst/>
                <a:latin typeface="Monaco" pitchFamily="2" charset="77"/>
              </a:rPr>
              <a:t>"regex"</a:t>
            </a:r>
            <a:r>
              <a:rPr lang="en-US" dirty="0">
                <a:solidFill>
                  <a:srgbClr val="F2F2F2"/>
                </a:solidFill>
                <a:effectLst/>
                <a:latin typeface="Monaco" pitchFamily="2" charset="77"/>
              </a:rPr>
              <a:t>, </a:t>
            </a:r>
            <a:r>
              <a:rPr lang="en-US" dirty="0">
                <a:solidFill>
                  <a:srgbClr val="FB00FF"/>
                </a:solidFill>
                <a:effectLst/>
                <a:latin typeface="Monaco" pitchFamily="2" charset="77"/>
              </a:rPr>
              <a:t>"GC_content"</a:t>
            </a:r>
            <a:r>
              <a:rPr lang="en-US" dirty="0">
                <a:solidFill>
                  <a:srgbClr val="F2F2F2"/>
                </a:solidFill>
                <a:effectLst/>
                <a:latin typeface="Monaco" pitchFamily="2" charset="77"/>
              </a:rPr>
              <a:t>,</a:t>
            </a:r>
            <a:r>
              <a:rPr lang="en-US" dirty="0">
                <a:solidFill>
                  <a:srgbClr val="FB00FF"/>
                </a:solidFill>
                <a:effectLst/>
                <a:latin typeface="Monaco" pitchFamily="2" charset="77"/>
              </a:rPr>
              <a:t>"</a:t>
            </a:r>
            <a:r>
              <a:rPr lang="en-US" dirty="0" err="1">
                <a:solidFill>
                  <a:srgbClr val="FB00FF"/>
                </a:solidFill>
                <a:effectLst/>
                <a:latin typeface="Monaco" pitchFamily="2" charset="77"/>
              </a:rPr>
              <a:t>GC_histo</a:t>
            </a:r>
            <a:r>
              <a:rPr lang="en-US" dirty="0">
                <a:solidFill>
                  <a:srgbClr val="FB00FF"/>
                </a:solidFill>
                <a:effectLst/>
                <a:latin typeface="Monaco" pitchFamily="2" charset="77"/>
              </a:rPr>
              <a:t>"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05D510-BDCF-6E4E-BC1E-C47B82B1591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3695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576940-4166-024D-A5EC-F02713337196}" type="datetimeFigureOut">
              <a:rPr lang="en-SE" smtClean="0"/>
              <a:t>10/30/23</a:t>
            </a:fld>
            <a:endParaRPr lang="en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EEA0D-EEA0-3243-9588-2E2FE1C8272D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6511372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576940-4166-024D-A5EC-F02713337196}" type="datetimeFigureOut">
              <a:rPr lang="en-SE" smtClean="0"/>
              <a:t>10/30/23</a:t>
            </a:fld>
            <a:endParaRPr lang="en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EEA0D-EEA0-3243-9588-2E2FE1C8272D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13529261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576940-4166-024D-A5EC-F02713337196}" type="datetimeFigureOut">
              <a:rPr lang="en-SE" smtClean="0"/>
              <a:t>10/30/23</a:t>
            </a:fld>
            <a:endParaRPr lang="en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EEA0D-EEA0-3243-9588-2E2FE1C8272D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0606561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576940-4166-024D-A5EC-F02713337196}" type="datetimeFigureOut">
              <a:rPr lang="en-SE" smtClean="0"/>
              <a:t>10/30/23</a:t>
            </a:fld>
            <a:endParaRPr lang="en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EEA0D-EEA0-3243-9588-2E2FE1C8272D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1837633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576940-4166-024D-A5EC-F02713337196}" type="datetimeFigureOut">
              <a:rPr lang="en-SE" smtClean="0"/>
              <a:t>10/30/23</a:t>
            </a:fld>
            <a:endParaRPr lang="en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EEA0D-EEA0-3243-9588-2E2FE1C8272D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15728452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576940-4166-024D-A5EC-F02713337196}" type="datetimeFigureOut">
              <a:rPr lang="en-SE" smtClean="0"/>
              <a:t>10/30/23</a:t>
            </a:fld>
            <a:endParaRPr lang="en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EEA0D-EEA0-3243-9588-2E2FE1C8272D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7785028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576940-4166-024D-A5EC-F02713337196}" type="datetimeFigureOut">
              <a:rPr lang="en-SE" smtClean="0"/>
              <a:t>10/30/23</a:t>
            </a:fld>
            <a:endParaRPr lang="en-S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EEA0D-EEA0-3243-9588-2E2FE1C8272D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16682326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576940-4166-024D-A5EC-F02713337196}" type="datetimeFigureOut">
              <a:rPr lang="en-SE" smtClean="0"/>
              <a:t>10/30/23</a:t>
            </a:fld>
            <a:endParaRPr lang="en-S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EEA0D-EEA0-3243-9588-2E2FE1C8272D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5070118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576940-4166-024D-A5EC-F02713337196}" type="datetimeFigureOut">
              <a:rPr lang="en-SE" smtClean="0"/>
              <a:t>10/30/23</a:t>
            </a:fld>
            <a:endParaRPr lang="en-S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EEA0D-EEA0-3243-9588-2E2FE1C8272D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8644377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576940-4166-024D-A5EC-F02713337196}" type="datetimeFigureOut">
              <a:rPr lang="en-SE" smtClean="0"/>
              <a:t>10/30/23</a:t>
            </a:fld>
            <a:endParaRPr lang="en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EEA0D-EEA0-3243-9588-2E2FE1C8272D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130040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576940-4166-024D-A5EC-F02713337196}" type="datetimeFigureOut">
              <a:rPr lang="en-SE" smtClean="0"/>
              <a:t>10/30/23</a:t>
            </a:fld>
            <a:endParaRPr lang="en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EEA0D-EEA0-3243-9588-2E2FE1C8272D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18872174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576940-4166-024D-A5EC-F02713337196}" type="datetimeFigureOut">
              <a:rPr lang="en-SE" smtClean="0"/>
              <a:t>10/30/23</a:t>
            </a:fld>
            <a:endParaRPr lang="en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6EEA0D-EEA0-3243-9588-2E2FE1C8272D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151832163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878617-5D88-8047-D86B-2888877619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53328"/>
            <a:ext cx="9144000" cy="832897"/>
          </a:xfrm>
        </p:spPr>
        <p:txBody>
          <a:bodyPr>
            <a:normAutofit/>
          </a:bodyPr>
          <a:lstStyle/>
          <a:p>
            <a:r>
              <a:rPr lang="en-SE" sz="3200" i="1" dirty="0">
                <a:latin typeface="Arial" panose="020B0604020202020204" pitchFamily="34" charset="0"/>
                <a:cs typeface="Arial" panose="020B0604020202020204" pitchFamily="34" charset="0"/>
              </a:rPr>
              <a:t>PFB2023 Final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59B28-3D2F-91E0-0EAE-E36EA847CF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9343" y="4218440"/>
            <a:ext cx="10833314" cy="1369783"/>
          </a:xfrm>
        </p:spPr>
        <p:txBody>
          <a:bodyPr>
            <a:normAutofit/>
          </a:bodyPr>
          <a:lstStyle/>
          <a:p>
            <a:r>
              <a:rPr lang="en-SE" sz="3200">
                <a:latin typeface="Arial" panose="020B0604020202020204" pitchFamily="34" charset="0"/>
                <a:cs typeface="Arial" panose="020B0604020202020204" pitchFamily="34" charset="0"/>
              </a:rPr>
              <a:t>Shreya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SE" sz="3200">
                <a:latin typeface="Arial" panose="020B0604020202020204" pitchFamily="34" charset="0"/>
                <a:cs typeface="Arial" panose="020B0604020202020204" pitchFamily="34" charset="0"/>
              </a:rPr>
              <a:t>Ayushman, Thom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SE" sz="3200">
                <a:latin typeface="Arial" panose="020B0604020202020204" pitchFamily="34" charset="0"/>
                <a:cs typeface="Arial" panose="020B0604020202020204" pitchFamily="34" charset="0"/>
              </a:rPr>
              <a:t>son</a:t>
            </a:r>
            <a:r>
              <a:rPr lang="en-SE" sz="3200" dirty="0">
                <a:latin typeface="Arial" panose="020B0604020202020204" pitchFamily="34" charset="0"/>
                <a:cs typeface="Arial" panose="020B0604020202020204" pitchFamily="34" charset="0"/>
              </a:rPr>
              <a:t>, Camila, Gabriel</a:t>
            </a:r>
          </a:p>
          <a:p>
            <a:r>
              <a:rPr lang="en-SE" sz="3200" dirty="0">
                <a:latin typeface="Arial" panose="020B0604020202020204" pitchFamily="34" charset="0"/>
                <a:cs typeface="Arial" panose="020B0604020202020204" pitchFamily="34" charset="0"/>
              </a:rPr>
              <a:t>TA: Eric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41EF3EC-6EE2-2885-53AC-22B6EE501C34}"/>
              </a:ext>
            </a:extLst>
          </p:cNvPr>
          <p:cNvSpPr txBox="1">
            <a:spLocks/>
          </p:cNvSpPr>
          <p:nvPr/>
        </p:nvSpPr>
        <p:spPr>
          <a:xfrm>
            <a:off x="1524000" y="2596103"/>
            <a:ext cx="9144000" cy="83289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SE" sz="4400" dirty="0">
                <a:latin typeface="Arial" panose="020B0604020202020204" pitchFamily="34" charset="0"/>
                <a:cs typeface="Arial" panose="020B0604020202020204" pitchFamily="34" charset="0"/>
              </a:rPr>
              <a:t>Proposal: Build a FASTA tool</a:t>
            </a:r>
          </a:p>
        </p:txBody>
      </p:sp>
    </p:spTree>
    <p:extLst>
      <p:ext uri="{BB962C8B-B14F-4D97-AF65-F5344CB8AC3E}">
        <p14:creationId xmlns:p14="http://schemas.microsoft.com/office/powerpoint/2010/main" val="39778641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erson sitting at a desk with a computer&#10;&#10;Description automatically generated">
            <a:extLst>
              <a:ext uri="{FF2B5EF4-FFF2-40B4-BE49-F238E27FC236}">
                <a16:creationId xmlns:a16="http://schemas.microsoft.com/office/drawing/2014/main" id="{A691D36C-4761-B3A2-F11D-D1D583C84B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567" t="5286" r="3376" b="10212"/>
          <a:stretch/>
        </p:blipFill>
        <p:spPr>
          <a:xfrm rot="4811559">
            <a:off x="2988830" y="3579604"/>
            <a:ext cx="2661718" cy="2189189"/>
          </a:xfrm>
          <a:prstGeom prst="rect">
            <a:avLst/>
          </a:prstGeom>
        </p:spPr>
      </p:pic>
      <p:pic>
        <p:nvPicPr>
          <p:cNvPr id="6" name="Picture 5" descr="A person sitting at a desk pointing at a computer screen&#10;&#10;Description automatically generated">
            <a:extLst>
              <a:ext uri="{FF2B5EF4-FFF2-40B4-BE49-F238E27FC236}">
                <a16:creationId xmlns:a16="http://schemas.microsoft.com/office/drawing/2014/main" id="{4DC02300-5767-38E0-CE9C-6206D39AD6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88" t="11815" r="4405" b="6697"/>
          <a:stretch/>
        </p:blipFill>
        <p:spPr>
          <a:xfrm rot="410347">
            <a:off x="6151042" y="1031916"/>
            <a:ext cx="3128114" cy="2044520"/>
          </a:xfrm>
          <a:prstGeom prst="rect">
            <a:avLst/>
          </a:prstGeom>
        </p:spPr>
      </p:pic>
      <p:pic>
        <p:nvPicPr>
          <p:cNvPr id="8" name="Picture 7" descr="A person holding a pen in his hand&#10;&#10;Description automatically generated">
            <a:extLst>
              <a:ext uri="{FF2B5EF4-FFF2-40B4-BE49-F238E27FC236}">
                <a16:creationId xmlns:a16="http://schemas.microsoft.com/office/drawing/2014/main" id="{C7ABEE80-27C5-9B25-FA48-8034833C844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350" r="7013" b="17453"/>
          <a:stretch/>
        </p:blipFill>
        <p:spPr>
          <a:xfrm rot="5400000">
            <a:off x="479874" y="1217345"/>
            <a:ext cx="2805548" cy="2076742"/>
          </a:xfrm>
          <a:prstGeom prst="rect">
            <a:avLst/>
          </a:prstGeom>
        </p:spPr>
      </p:pic>
      <p:pic>
        <p:nvPicPr>
          <p:cNvPr id="10" name="Picture 9" descr="A person sitting at a desk holding a notebook&#10;&#10;Description automatically generated">
            <a:extLst>
              <a:ext uri="{FF2B5EF4-FFF2-40B4-BE49-F238E27FC236}">
                <a16:creationId xmlns:a16="http://schemas.microsoft.com/office/drawing/2014/main" id="{1C25A508-72B8-C07B-6160-106DF4C15FD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7663" t="8288" b="3978"/>
          <a:stretch/>
        </p:blipFill>
        <p:spPr>
          <a:xfrm rot="5840420">
            <a:off x="8598237" y="3490844"/>
            <a:ext cx="2747348" cy="219556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BCFC260-0F2C-AB97-0BEB-381941AA784E}"/>
              </a:ext>
            </a:extLst>
          </p:cNvPr>
          <p:cNvSpPr txBox="1"/>
          <p:nvPr/>
        </p:nvSpPr>
        <p:spPr>
          <a:xfrm>
            <a:off x="9603272" y="2353350"/>
            <a:ext cx="2158773" cy="651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 defTabSz="923544">
              <a:spcAft>
                <a:spcPts val="600"/>
              </a:spcAft>
              <a:defRPr sz="1818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SE" dirty="0"/>
              <a:t>Tired of debbuging?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AD2A874-01D9-827D-FD18-A0BF240E43E0}"/>
              </a:ext>
            </a:extLst>
          </p:cNvPr>
          <p:cNvSpPr txBox="1"/>
          <p:nvPr/>
        </p:nvSpPr>
        <p:spPr>
          <a:xfrm>
            <a:off x="3081059" y="1588375"/>
            <a:ext cx="2369576" cy="931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23544">
              <a:spcAft>
                <a:spcPts val="600"/>
              </a:spcAft>
            </a:pPr>
            <a:r>
              <a:rPr lang="en-SE" sz="1818" b="1" kern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Tired of writing in each function you need?</a:t>
            </a:r>
            <a:endParaRPr lang="en-SE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968F616-A1A9-3E47-D40A-DED03ED0AC49}"/>
              </a:ext>
            </a:extLst>
          </p:cNvPr>
          <p:cNvSpPr txBox="1"/>
          <p:nvPr/>
        </p:nvSpPr>
        <p:spPr>
          <a:xfrm>
            <a:off x="6055686" y="3429000"/>
            <a:ext cx="2493406" cy="931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 defTabSz="923544">
              <a:spcAft>
                <a:spcPts val="600"/>
              </a:spcAft>
              <a:defRPr sz="1818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SE" dirty="0"/>
              <a:t>Done with searching for scripts on internet?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BE447BF-349E-BC47-9525-37518999915A}"/>
              </a:ext>
            </a:extLst>
          </p:cNvPr>
          <p:cNvSpPr txBox="1"/>
          <p:nvPr/>
        </p:nvSpPr>
        <p:spPr>
          <a:xfrm>
            <a:off x="697860" y="4793702"/>
            <a:ext cx="2369576" cy="1211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 defTabSz="923544">
              <a:spcAft>
                <a:spcPts val="600"/>
              </a:spcAft>
              <a:defRPr sz="1818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SE" dirty="0"/>
              <a:t>Needing the hours for enjoying the sun and not coding all day?</a:t>
            </a:r>
          </a:p>
        </p:txBody>
      </p:sp>
    </p:spTree>
    <p:extLst>
      <p:ext uri="{BB962C8B-B14F-4D97-AF65-F5344CB8AC3E}">
        <p14:creationId xmlns:p14="http://schemas.microsoft.com/office/powerpoint/2010/main" val="948250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C83E7CA-B4FA-5158-543F-E34A47424A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3763" y="365456"/>
            <a:ext cx="7124473" cy="5720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2940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FC56365-BE3F-6517-75C5-709B91DE6B75}"/>
              </a:ext>
            </a:extLst>
          </p:cNvPr>
          <p:cNvSpPr/>
          <p:nvPr/>
        </p:nvSpPr>
        <p:spPr>
          <a:xfrm>
            <a:off x="932119" y="2730005"/>
            <a:ext cx="2943113" cy="1107996"/>
          </a:xfrm>
          <a:prstGeom prst="rect">
            <a:avLst/>
          </a:prstGeom>
          <a:noFill/>
          <a:ln w="76200"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66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BETTA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CA7998D-3376-1A21-9EBE-2177D1C35C25}"/>
              </a:ext>
            </a:extLst>
          </p:cNvPr>
          <p:cNvSpPr/>
          <p:nvPr/>
        </p:nvSpPr>
        <p:spPr>
          <a:xfrm>
            <a:off x="3924356" y="2730005"/>
            <a:ext cx="4416594" cy="1107996"/>
          </a:xfrm>
          <a:prstGeom prst="rect">
            <a:avLst/>
          </a:prstGeom>
          <a:noFill/>
          <a:ln w="76200"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66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STRONGA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5FCD172-CBAC-8663-8B47-4F8584E3FF8F}"/>
              </a:ext>
            </a:extLst>
          </p:cNvPr>
          <p:cNvSpPr/>
          <p:nvPr/>
        </p:nvSpPr>
        <p:spPr>
          <a:xfrm>
            <a:off x="8396810" y="2730004"/>
            <a:ext cx="2896435" cy="1107996"/>
          </a:xfrm>
          <a:prstGeom prst="rect">
            <a:avLst/>
          </a:prstGeom>
          <a:noFill/>
          <a:ln w="76200"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66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FASTA</a:t>
            </a:r>
          </a:p>
        </p:txBody>
      </p:sp>
    </p:spTree>
    <p:extLst>
      <p:ext uri="{BB962C8B-B14F-4D97-AF65-F5344CB8AC3E}">
        <p14:creationId xmlns:p14="http://schemas.microsoft.com/office/powerpoint/2010/main" val="4174526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1"/>
      <p:bldP spid="6" grpId="0"/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47792-19E0-E490-950A-5665BD480E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226" y="-47950"/>
            <a:ext cx="10515600" cy="1325563"/>
          </a:xfrm>
        </p:spPr>
        <p:txBody>
          <a:bodyPr>
            <a:normAutofit/>
          </a:bodyPr>
          <a:lstStyle/>
          <a:p>
            <a:r>
              <a:rPr lang="en-GB" sz="4000" dirty="0">
                <a:latin typeface="Arial" panose="020B0604020202020204" pitchFamily="34" charset="0"/>
                <a:cs typeface="Arial" panose="020B0604020202020204" pitchFamily="34" charset="0"/>
              </a:rPr>
              <a:t>All-in-one script</a:t>
            </a:r>
            <a:endParaRPr lang="en-SE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E38A312-8196-7A97-F8DC-55C370DCD826}"/>
              </a:ext>
            </a:extLst>
          </p:cNvPr>
          <p:cNvSpPr txBox="1">
            <a:spLocks/>
          </p:cNvSpPr>
          <p:nvPr/>
        </p:nvSpPr>
        <p:spPr>
          <a:xfrm>
            <a:off x="1127450" y="29028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GB" sz="4000" dirty="0">
                <a:latin typeface="Arial" panose="020B0604020202020204" pitchFamily="34" charset="0"/>
                <a:cs typeface="Arial" panose="020B0604020202020204" pitchFamily="34" charset="0"/>
              </a:rPr>
              <a:t>…with more than 10 functions!!!</a:t>
            </a:r>
            <a:endParaRPr lang="en-SE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298F802-0442-C686-7821-CC0997A749C5}"/>
              </a:ext>
            </a:extLst>
          </p:cNvPr>
          <p:cNvSpPr txBox="1"/>
          <p:nvPr/>
        </p:nvSpPr>
        <p:spPr>
          <a:xfrm>
            <a:off x="607226" y="1405172"/>
            <a:ext cx="5327748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2F2F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Parse from a FASTA file</a:t>
            </a:r>
          </a:p>
          <a:p>
            <a:r>
              <a:rPr lang="en-US" sz="1600" dirty="0">
                <a:solidFill>
                  <a:srgbClr val="F2F2F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1600" dirty="0" err="1">
                <a:solidFill>
                  <a:srgbClr val="F2F2F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parse_fasta</a:t>
            </a:r>
            <a:r>
              <a:rPr lang="en-US" sz="1600" dirty="0">
                <a:solidFill>
                  <a:srgbClr val="F2F2F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(saves </a:t>
            </a:r>
            <a:r>
              <a:rPr lang="en-US" sz="1600" dirty="0" err="1">
                <a:solidFill>
                  <a:srgbClr val="F2F2F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dict</a:t>
            </a:r>
            <a:r>
              <a:rPr lang="en-US" sz="1600" dirty="0">
                <a:solidFill>
                  <a:srgbClr val="F2F2F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): </a:t>
            </a:r>
            <a:r>
              <a:rPr lang="en-US" sz="1600" dirty="0" err="1">
                <a:solidFill>
                  <a:srgbClr val="F2F2F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nt</a:t>
            </a:r>
            <a:r>
              <a:rPr lang="en-US" sz="1600" dirty="0">
                <a:solidFill>
                  <a:srgbClr val="F2F2F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/protein </a:t>
            </a:r>
            <a:r>
              <a:rPr lang="en-US" sz="1600" dirty="0" err="1">
                <a:solidFill>
                  <a:srgbClr val="F2F2F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fasta</a:t>
            </a:r>
            <a:endParaRPr lang="en-US" sz="1600" dirty="0">
              <a:solidFill>
                <a:srgbClr val="F2F2F2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2F2F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Prints back parsed FASTA file</a:t>
            </a:r>
          </a:p>
          <a:p>
            <a:r>
              <a:rPr lang="en-US" sz="1600" dirty="0">
                <a:solidFill>
                  <a:srgbClr val="F2F2F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1600" dirty="0" err="1">
                <a:solidFill>
                  <a:srgbClr val="F2F2F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print_fasta</a:t>
            </a:r>
            <a:r>
              <a:rPr lang="en-US" sz="1600" dirty="0">
                <a:solidFill>
                  <a:srgbClr val="F2F2F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(print to screen): </a:t>
            </a:r>
            <a:r>
              <a:rPr lang="en-US" sz="1600" dirty="0" err="1">
                <a:solidFill>
                  <a:srgbClr val="F2F2F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nt</a:t>
            </a:r>
            <a:r>
              <a:rPr lang="en-US" sz="1600" dirty="0">
                <a:solidFill>
                  <a:srgbClr val="F2F2F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/protein </a:t>
            </a:r>
            <a:r>
              <a:rPr lang="en-US" sz="1600" dirty="0" err="1">
                <a:solidFill>
                  <a:srgbClr val="F2F2F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fasta</a:t>
            </a:r>
            <a:endParaRPr lang="en-US" sz="1600" dirty="0">
              <a:solidFill>
                <a:srgbClr val="F2F2F2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2F2F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Collects some statistics from FASTA file</a:t>
            </a:r>
            <a:endParaRPr lang="en-US" sz="1600" dirty="0">
              <a:solidFill>
                <a:srgbClr val="F2F2F2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dirty="0">
                <a:solidFill>
                  <a:srgbClr val="F2F2F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1600" dirty="0">
                <a:solidFill>
                  <a:srgbClr val="F2F2F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stats(print to screen): </a:t>
            </a:r>
            <a:r>
              <a:rPr lang="en-US" sz="1600" dirty="0" err="1">
                <a:solidFill>
                  <a:srgbClr val="F2F2F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nt</a:t>
            </a:r>
            <a:r>
              <a:rPr lang="en-US" sz="1600" dirty="0">
                <a:solidFill>
                  <a:srgbClr val="F2F2F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/protein </a:t>
            </a:r>
            <a:r>
              <a:rPr lang="en-US" sz="1600" dirty="0" err="1">
                <a:solidFill>
                  <a:srgbClr val="F2F2F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fasta</a:t>
            </a:r>
            <a:endParaRPr lang="en-US" sz="1600" dirty="0">
              <a:solidFill>
                <a:srgbClr val="F2F2F2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2F2F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Gives back the GC content (%)</a:t>
            </a:r>
          </a:p>
          <a:p>
            <a:r>
              <a:rPr lang="en-US" sz="1600" dirty="0">
                <a:solidFill>
                  <a:srgbClr val="F2F2F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1600" dirty="0" err="1">
                <a:solidFill>
                  <a:srgbClr val="F2F2F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GC_content</a:t>
            </a:r>
            <a:r>
              <a:rPr lang="en-US" sz="1600" dirty="0">
                <a:solidFill>
                  <a:srgbClr val="F2F2F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(print to screen)</a:t>
            </a:r>
            <a:r>
              <a:rPr lang="en-US" sz="1600" dirty="0">
                <a:solidFill>
                  <a:srgbClr val="F2F2F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en-US" sz="1600" dirty="0" err="1">
                <a:solidFill>
                  <a:srgbClr val="F2F2F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nt</a:t>
            </a:r>
            <a:r>
              <a:rPr lang="en-US" sz="1600" dirty="0">
                <a:solidFill>
                  <a:srgbClr val="F2F2F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rgbClr val="F2F2F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fasta</a:t>
            </a:r>
            <a:endParaRPr lang="en-US" sz="1600" dirty="0">
              <a:solidFill>
                <a:srgbClr val="F2F2F2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2F2F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Plots the GC content</a:t>
            </a:r>
          </a:p>
          <a:p>
            <a:r>
              <a:rPr lang="en-US" sz="1600" dirty="0">
                <a:solidFill>
                  <a:srgbClr val="F2F2F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1600" dirty="0" err="1">
                <a:solidFill>
                  <a:srgbClr val="F2F2F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GC_histo</a:t>
            </a:r>
            <a:r>
              <a:rPr lang="en-US" sz="1600" dirty="0">
                <a:solidFill>
                  <a:srgbClr val="F2F2F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(saved </a:t>
            </a:r>
            <a:r>
              <a:rPr lang="en-US" sz="1600" dirty="0" err="1">
                <a:solidFill>
                  <a:srgbClr val="F2F2F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png</a:t>
            </a:r>
            <a:r>
              <a:rPr lang="en-US" sz="1600" dirty="0">
                <a:solidFill>
                  <a:srgbClr val="F2F2F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 – </a:t>
            </a:r>
            <a:r>
              <a:rPr lang="en-US" sz="1600" dirty="0" err="1">
                <a:solidFill>
                  <a:srgbClr val="F2F2F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nt</a:t>
            </a:r>
            <a:r>
              <a:rPr lang="en-US" sz="1600" dirty="0">
                <a:solidFill>
                  <a:srgbClr val="F2F2F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rgbClr val="F2F2F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fasta</a:t>
            </a:r>
            <a:r>
              <a:rPr lang="en-US" sz="1600" dirty="0">
                <a:solidFill>
                  <a:srgbClr val="F2F2F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(large file)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2F2F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Gives the composition (%) of each </a:t>
            </a:r>
            <a:r>
              <a:rPr lang="en-US" sz="1600" dirty="0" err="1">
                <a:solidFill>
                  <a:srgbClr val="F2F2F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nt</a:t>
            </a:r>
            <a:r>
              <a:rPr lang="en-US" sz="1600" dirty="0">
                <a:solidFill>
                  <a:srgbClr val="F2F2F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or aa</a:t>
            </a:r>
          </a:p>
          <a:p>
            <a:r>
              <a:rPr lang="en-US" sz="1600" dirty="0">
                <a:solidFill>
                  <a:srgbClr val="F2F2F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c</a:t>
            </a:r>
            <a:r>
              <a:rPr lang="en-US" sz="1600" dirty="0">
                <a:solidFill>
                  <a:srgbClr val="F2F2F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omposition(print to screen): </a:t>
            </a:r>
            <a:r>
              <a:rPr lang="en-US" sz="1600" dirty="0" err="1">
                <a:solidFill>
                  <a:srgbClr val="F2F2F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nt</a:t>
            </a:r>
            <a:r>
              <a:rPr lang="en-US" sz="1600" dirty="0">
                <a:solidFill>
                  <a:srgbClr val="F2F2F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/protein </a:t>
            </a:r>
            <a:r>
              <a:rPr lang="en-US" sz="1600" dirty="0" err="1">
                <a:solidFill>
                  <a:srgbClr val="F2F2F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fasta</a:t>
            </a:r>
            <a:endParaRPr lang="en-US" sz="1600" dirty="0">
              <a:solidFill>
                <a:srgbClr val="F2F2F2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600" dirty="0">
              <a:solidFill>
                <a:srgbClr val="F2F2F2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A0B082-0C88-2A74-F7B0-3041D1EF920F}"/>
              </a:ext>
            </a:extLst>
          </p:cNvPr>
          <p:cNvSpPr txBox="1"/>
          <p:nvPr/>
        </p:nvSpPr>
        <p:spPr>
          <a:xfrm>
            <a:off x="5920096" y="1514739"/>
            <a:ext cx="6254859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2F2F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Splits FASTA file into individual n files(n=number of seqs in the FASTA)</a:t>
            </a:r>
          </a:p>
          <a:p>
            <a:r>
              <a:rPr lang="en-US" sz="1600" dirty="0">
                <a:solidFill>
                  <a:srgbClr val="F2F2F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1600" dirty="0" err="1">
                <a:solidFill>
                  <a:srgbClr val="F2F2F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split_dict</a:t>
            </a:r>
            <a:r>
              <a:rPr lang="en-US" sz="1600" dirty="0">
                <a:solidFill>
                  <a:srgbClr val="F2F2F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(saved to .</a:t>
            </a:r>
            <a:r>
              <a:rPr lang="en-US" sz="1600" dirty="0" err="1">
                <a:solidFill>
                  <a:srgbClr val="F2F2F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fasta</a:t>
            </a:r>
            <a:r>
              <a:rPr lang="en-US" sz="1600" dirty="0">
                <a:solidFill>
                  <a:srgbClr val="F2F2F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 – </a:t>
            </a:r>
            <a:r>
              <a:rPr lang="en-US" sz="1600" dirty="0" err="1">
                <a:solidFill>
                  <a:srgbClr val="F2F2F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nt</a:t>
            </a:r>
            <a:r>
              <a:rPr lang="en-US" sz="1600" dirty="0">
                <a:solidFill>
                  <a:srgbClr val="F2F2F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/protein </a:t>
            </a:r>
            <a:r>
              <a:rPr lang="en-US" sz="1600" dirty="0" err="1">
                <a:solidFill>
                  <a:srgbClr val="F2F2F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fasta</a:t>
            </a:r>
            <a:endParaRPr lang="en-US" sz="1600" dirty="0">
              <a:solidFill>
                <a:srgbClr val="F2F2F2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2F2F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Collects all sequences names</a:t>
            </a:r>
          </a:p>
          <a:p>
            <a:r>
              <a:rPr lang="en-US" sz="1600" dirty="0">
                <a:solidFill>
                  <a:srgbClr val="F2F2F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1600" dirty="0" err="1">
                <a:solidFill>
                  <a:srgbClr val="F2F2F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seq_ids</a:t>
            </a:r>
            <a:r>
              <a:rPr lang="en-US" sz="1600" dirty="0">
                <a:solidFill>
                  <a:srgbClr val="F2F2F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(saved to txt) – </a:t>
            </a:r>
            <a:r>
              <a:rPr lang="en-US" sz="1600" dirty="0" err="1">
                <a:solidFill>
                  <a:srgbClr val="F2F2F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nt</a:t>
            </a:r>
            <a:r>
              <a:rPr lang="en-US" sz="1600" dirty="0">
                <a:solidFill>
                  <a:srgbClr val="F2F2F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/protein </a:t>
            </a:r>
            <a:r>
              <a:rPr lang="en-US" sz="1600" dirty="0" err="1">
                <a:solidFill>
                  <a:srgbClr val="F2F2F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fasta</a:t>
            </a:r>
            <a:endParaRPr lang="en-US" sz="1600" dirty="0">
              <a:solidFill>
                <a:srgbClr val="F2F2F2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2F2F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Probability of finding a </a:t>
            </a:r>
            <a:r>
              <a:rPr lang="en-US" sz="1600" dirty="0" err="1">
                <a:solidFill>
                  <a:srgbClr val="F2F2F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nt</a:t>
            </a:r>
            <a:r>
              <a:rPr lang="en-US" sz="1600" dirty="0">
                <a:solidFill>
                  <a:srgbClr val="F2F2F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or an AA at a site in an alignment</a:t>
            </a:r>
          </a:p>
          <a:p>
            <a:r>
              <a:rPr lang="en-US" sz="1600" dirty="0">
                <a:solidFill>
                  <a:srgbClr val="F2F2F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1600" dirty="0">
                <a:solidFill>
                  <a:srgbClr val="F2F2F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logo(saved </a:t>
            </a:r>
            <a:r>
              <a:rPr lang="en-US" sz="1600" dirty="0" err="1">
                <a:solidFill>
                  <a:srgbClr val="F2F2F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png</a:t>
            </a:r>
            <a:r>
              <a:rPr lang="en-US" sz="1600" dirty="0">
                <a:solidFill>
                  <a:srgbClr val="F2F2F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 – alignment </a:t>
            </a:r>
            <a:r>
              <a:rPr lang="en-US" sz="1600" dirty="0" err="1">
                <a:solidFill>
                  <a:srgbClr val="F2F2F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nt</a:t>
            </a:r>
            <a:r>
              <a:rPr lang="en-US" sz="1600" dirty="0">
                <a:solidFill>
                  <a:srgbClr val="F2F2F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/AA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2F2F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Finds motifs/patterns in a FASTA file</a:t>
            </a:r>
          </a:p>
          <a:p>
            <a:r>
              <a:rPr lang="en-US" sz="1600" dirty="0">
                <a:solidFill>
                  <a:srgbClr val="F2F2F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1600" dirty="0">
                <a:solidFill>
                  <a:srgbClr val="F2F2F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regex(print to screen), choose --pattern: </a:t>
            </a:r>
            <a:r>
              <a:rPr lang="en-US" sz="1600" dirty="0" err="1">
                <a:solidFill>
                  <a:srgbClr val="F2F2F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nt</a:t>
            </a:r>
            <a:r>
              <a:rPr lang="en-US" sz="1600" dirty="0">
                <a:solidFill>
                  <a:srgbClr val="F2F2F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/protein 	</a:t>
            </a:r>
            <a:r>
              <a:rPr lang="en-US" sz="1600" dirty="0" err="1">
                <a:solidFill>
                  <a:srgbClr val="F2F2F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fasta</a:t>
            </a:r>
            <a:endParaRPr lang="en-US" sz="1600" dirty="0">
              <a:solidFill>
                <a:srgbClr val="F2F2F2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2F2F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Graphical representation</a:t>
            </a:r>
            <a:r>
              <a:rPr lang="en-US" sz="1600" dirty="0">
                <a:solidFill>
                  <a:srgbClr val="F2F2F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seq lengths in a FASTA file	</a:t>
            </a:r>
          </a:p>
          <a:p>
            <a:r>
              <a:rPr lang="en-US" sz="1600" dirty="0">
                <a:solidFill>
                  <a:srgbClr val="F2F2F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1600" dirty="0" err="1">
                <a:solidFill>
                  <a:srgbClr val="F2F2F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len_bars</a:t>
            </a:r>
            <a:r>
              <a:rPr lang="en-US" sz="1600" dirty="0">
                <a:solidFill>
                  <a:srgbClr val="F2F2F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(saved </a:t>
            </a:r>
            <a:r>
              <a:rPr lang="en-US" sz="1600" dirty="0" err="1">
                <a:solidFill>
                  <a:srgbClr val="F2F2F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png</a:t>
            </a:r>
            <a:r>
              <a:rPr lang="en-US" sz="1600" dirty="0">
                <a:solidFill>
                  <a:srgbClr val="F2F2F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): protein </a:t>
            </a:r>
            <a:r>
              <a:rPr lang="en-US" sz="1600" dirty="0" err="1">
                <a:solidFill>
                  <a:srgbClr val="F2F2F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fasta</a:t>
            </a:r>
            <a:endParaRPr lang="en-US" sz="1600" dirty="0">
              <a:solidFill>
                <a:srgbClr val="F2F2F2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B17294-2773-07FB-0E1C-A04418DD284E}"/>
              </a:ext>
            </a:extLst>
          </p:cNvPr>
          <p:cNvSpPr txBox="1"/>
          <p:nvPr/>
        </p:nvSpPr>
        <p:spPr>
          <a:xfrm>
            <a:off x="3655344" y="4520717"/>
            <a:ext cx="4559261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2F2F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Reverse comp all seqs in FASTA file 	</a:t>
            </a:r>
          </a:p>
          <a:p>
            <a:r>
              <a:rPr lang="en-US" sz="1600" dirty="0">
                <a:solidFill>
                  <a:srgbClr val="F2F2F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1600" dirty="0" err="1">
                <a:solidFill>
                  <a:srgbClr val="F2F2F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revcomp</a:t>
            </a:r>
            <a:r>
              <a:rPr lang="en-US" sz="1600" dirty="0">
                <a:solidFill>
                  <a:srgbClr val="F2F2F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(print to screen): </a:t>
            </a:r>
            <a:r>
              <a:rPr lang="en-US" sz="1600" dirty="0" err="1">
                <a:solidFill>
                  <a:srgbClr val="F2F2F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nt</a:t>
            </a:r>
            <a:r>
              <a:rPr lang="en-US" sz="1600" dirty="0">
                <a:solidFill>
                  <a:srgbClr val="F2F2F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rgbClr val="F2F2F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fasta</a:t>
            </a:r>
            <a:endParaRPr lang="en-US" sz="1600" dirty="0">
              <a:solidFill>
                <a:srgbClr val="F2F2F2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2F2F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Making 3 forward and 3 reverse ORFs</a:t>
            </a:r>
          </a:p>
          <a:p>
            <a:r>
              <a:rPr lang="en-US" sz="1600" dirty="0">
                <a:solidFill>
                  <a:srgbClr val="F2F2F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1600" dirty="0" err="1">
                <a:solidFill>
                  <a:srgbClr val="F2F2F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six_frames</a:t>
            </a:r>
            <a:r>
              <a:rPr lang="en-US" sz="1600" dirty="0">
                <a:solidFill>
                  <a:srgbClr val="F2F2F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(print to screen): small </a:t>
            </a:r>
            <a:r>
              <a:rPr lang="en-US" sz="1600" dirty="0" err="1">
                <a:solidFill>
                  <a:srgbClr val="F2F2F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nt</a:t>
            </a:r>
            <a:r>
              <a:rPr lang="en-US" sz="1600" dirty="0">
                <a:solidFill>
                  <a:srgbClr val="F2F2F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rgbClr val="F2F2F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fasta</a:t>
            </a:r>
            <a:endParaRPr lang="en-US" sz="1600" dirty="0">
              <a:solidFill>
                <a:srgbClr val="F2F2F2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2F2F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Saves to a file all possible CDS</a:t>
            </a:r>
          </a:p>
          <a:p>
            <a:r>
              <a:rPr lang="en-US" sz="1600" dirty="0">
                <a:solidFill>
                  <a:srgbClr val="F2F2F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1600" dirty="0" err="1">
                <a:solidFill>
                  <a:srgbClr val="F2F2F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all_CDs</a:t>
            </a:r>
            <a:r>
              <a:rPr lang="en-US" sz="1600" dirty="0">
                <a:solidFill>
                  <a:srgbClr val="F2F2F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(save to file in command) – </a:t>
            </a:r>
            <a:r>
              <a:rPr lang="en-US" sz="1600" dirty="0" err="1">
                <a:solidFill>
                  <a:srgbClr val="F2F2F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nt</a:t>
            </a:r>
            <a:r>
              <a:rPr lang="en-US" sz="1600" dirty="0">
                <a:solidFill>
                  <a:srgbClr val="F2F2F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rgbClr val="F2F2F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fasta</a:t>
            </a:r>
            <a:endParaRPr lang="en-US" sz="1600" dirty="0">
              <a:solidFill>
                <a:srgbClr val="F2F2F2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2F2F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Gives longest peptide per sequence</a:t>
            </a:r>
          </a:p>
          <a:p>
            <a:r>
              <a:rPr lang="en-US" sz="1600" dirty="0">
                <a:solidFill>
                  <a:srgbClr val="F2F2F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1600" dirty="0" err="1">
                <a:solidFill>
                  <a:srgbClr val="F2F2F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longest_peptide</a:t>
            </a:r>
            <a:r>
              <a:rPr lang="en-US" sz="1600" dirty="0">
                <a:solidFill>
                  <a:srgbClr val="F2F2F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(print to screen) – </a:t>
            </a:r>
            <a:r>
              <a:rPr lang="en-US" sz="1600" dirty="0" err="1">
                <a:solidFill>
                  <a:srgbClr val="F2F2F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nt</a:t>
            </a:r>
            <a:r>
              <a:rPr lang="en-US" sz="1600" dirty="0">
                <a:solidFill>
                  <a:srgbClr val="F2F2F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rgbClr val="F2F2F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fasta</a:t>
            </a:r>
            <a:endParaRPr lang="en-US" sz="1600" dirty="0">
              <a:solidFill>
                <a:srgbClr val="F2F2F2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443317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5" grpId="0"/>
      <p:bldP spid="7" grpId="0"/>
    </p:bldLst>
  </p:timing>
</p:sld>
</file>

<file path=ppt/theme/theme1.xml><?xml version="1.0" encoding="utf-8"?>
<a:theme xmlns:a="http://schemas.openxmlformats.org/drawingml/2006/main" name="Office Theme">
  <a:themeElements>
    <a:clrScheme name="Office 2007 - 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3E4F19A7-A959-40BB-972C-4880BAF8EB0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947</TotalTime>
  <Words>435</Words>
  <Application>Microsoft Macintosh PowerPoint</Application>
  <PresentationFormat>Widescreen</PresentationFormat>
  <Paragraphs>45</Paragraphs>
  <Slides>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Calibri</vt:lpstr>
      <vt:lpstr>Calibri Light</vt:lpstr>
      <vt:lpstr>Monaco</vt:lpstr>
      <vt:lpstr>Office Theme</vt:lpstr>
      <vt:lpstr>PFB2023 Final Project</vt:lpstr>
      <vt:lpstr>PowerPoint Presentation</vt:lpstr>
      <vt:lpstr>PowerPoint Presentation</vt:lpstr>
      <vt:lpstr>PowerPoint Presentation</vt:lpstr>
      <vt:lpstr>All-in-one script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PFB2023 Final Project</dc:title>
  <dc:creator>Camila Vazquez Echegaray</dc:creator>
  <cp:lastModifiedBy>Microsoft Office User</cp:lastModifiedBy>
  <cp:revision>4</cp:revision>
  <dcterms:created xsi:type="dcterms:W3CDTF">2023-10-30T01:55:35Z</dcterms:created>
  <dcterms:modified xsi:type="dcterms:W3CDTF">2023-10-30T17:54:02Z</dcterms:modified>
</cp:coreProperties>
</file>